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77" r:id="rId3"/>
    <p:sldId id="272" r:id="rId4"/>
    <p:sldId id="273" r:id="rId5"/>
    <p:sldId id="271" r:id="rId6"/>
    <p:sldId id="281" r:id="rId7"/>
    <p:sldId id="274" r:id="rId8"/>
    <p:sldId id="257" r:id="rId9"/>
    <p:sldId id="279" r:id="rId10"/>
    <p:sldId id="283" r:id="rId11"/>
    <p:sldId id="280" r:id="rId12"/>
    <p:sldId id="278" r:id="rId13"/>
    <p:sldId id="259" r:id="rId14"/>
    <p:sldId id="260" r:id="rId15"/>
    <p:sldId id="276" r:id="rId16"/>
    <p:sldId id="312" r:id="rId17"/>
    <p:sldId id="261" r:id="rId18"/>
    <p:sldId id="262" r:id="rId19"/>
    <p:sldId id="282" r:id="rId20"/>
    <p:sldId id="284" r:id="rId21"/>
    <p:sldId id="285" r:id="rId22"/>
    <p:sldId id="263" r:id="rId23"/>
    <p:sldId id="309" r:id="rId24"/>
    <p:sldId id="310" r:id="rId25"/>
    <p:sldId id="311" r:id="rId26"/>
    <p:sldId id="286" r:id="rId27"/>
    <p:sldId id="313" r:id="rId28"/>
    <p:sldId id="287" r:id="rId29"/>
    <p:sldId id="290" r:id="rId30"/>
    <p:sldId id="293" r:id="rId31"/>
    <p:sldId id="264" r:id="rId32"/>
    <p:sldId id="291" r:id="rId33"/>
    <p:sldId id="289" r:id="rId34"/>
    <p:sldId id="314" r:id="rId35"/>
    <p:sldId id="294" r:id="rId36"/>
    <p:sldId id="318" r:id="rId37"/>
    <p:sldId id="295" r:id="rId38"/>
    <p:sldId id="308" r:id="rId39"/>
    <p:sldId id="315" r:id="rId40"/>
    <p:sldId id="296" r:id="rId41"/>
    <p:sldId id="316" r:id="rId42"/>
    <p:sldId id="297" r:id="rId43"/>
    <p:sldId id="319" r:id="rId44"/>
    <p:sldId id="320" r:id="rId45"/>
    <p:sldId id="317" r:id="rId46"/>
    <p:sldId id="301" r:id="rId47"/>
    <p:sldId id="325" r:id="rId48"/>
    <p:sldId id="302" r:id="rId49"/>
    <p:sldId id="298" r:id="rId50"/>
    <p:sldId id="299" r:id="rId51"/>
    <p:sldId id="300" r:id="rId52"/>
    <p:sldId id="322" r:id="rId53"/>
    <p:sldId id="303" r:id="rId54"/>
    <p:sldId id="304" r:id="rId55"/>
    <p:sldId id="324" r:id="rId56"/>
    <p:sldId id="307" r:id="rId57"/>
    <p:sldId id="306" r:id="rId58"/>
    <p:sldId id="270" r:id="rId59"/>
    <p:sldId id="321"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8180"/>
    <a:srgbClr val="F9EA90"/>
    <a:srgbClr val="9AB87A"/>
    <a:srgbClr val="444B6E"/>
    <a:srgbClr val="708B75"/>
    <a:srgbClr val="3E315B"/>
    <a:srgbClr val="8E6600"/>
    <a:srgbClr val="F8F991"/>
    <a:srgbClr val="3D315B"/>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3357" autoAdjust="0"/>
  </p:normalViewPr>
  <p:slideViewPr>
    <p:cSldViewPr>
      <p:cViewPr varScale="1">
        <p:scale>
          <a:sx n="70" d="100"/>
          <a:sy n="70" d="100"/>
        </p:scale>
        <p:origin x="-1374" y="-96"/>
      </p:cViewPr>
      <p:guideLst>
        <p:guide orient="horz" pos="2160"/>
        <p:guide pos="2880"/>
      </p:guideLst>
    </p:cSldViewPr>
  </p:slideViewPr>
  <p:notesTextViewPr>
    <p:cViewPr>
      <p:scale>
        <a:sx n="1" d="1"/>
        <a:sy n="1" d="1"/>
      </p:scale>
      <p:origin x="0" y="0"/>
    </p:cViewPr>
  </p:notesTextViewPr>
  <p:sorterViewPr>
    <p:cViewPr>
      <p:scale>
        <a:sx n="100" d="100"/>
        <a:sy n="100" d="100"/>
      </p:scale>
      <p:origin x="0" y="1219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8DE6C2-CA20-4F19-8355-6C199C699815}" type="datetimeFigureOut">
              <a:rPr lang="en-ZA" smtClean="0"/>
              <a:t>2015/08/22</a:t>
            </a:fld>
            <a:endParaRPr lang="en-Z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C481AE-8DAC-4DD1-8B5B-810999CE4BBF}" type="slidenum">
              <a:rPr lang="en-ZA" smtClean="0"/>
              <a:t>‹#›</a:t>
            </a:fld>
            <a:endParaRPr lang="en-ZA"/>
          </a:p>
        </p:txBody>
      </p:sp>
    </p:spTree>
    <p:extLst>
      <p:ext uri="{BB962C8B-B14F-4D97-AF65-F5344CB8AC3E}">
        <p14:creationId xmlns:p14="http://schemas.microsoft.com/office/powerpoint/2010/main" val="2741664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Present from Parents</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a:t>
            </a:fld>
            <a:endParaRPr lang="en-ZA"/>
          </a:p>
        </p:txBody>
      </p:sp>
    </p:spTree>
    <p:extLst>
      <p:ext uri="{BB962C8B-B14F-4D97-AF65-F5344CB8AC3E}">
        <p14:creationId xmlns:p14="http://schemas.microsoft.com/office/powerpoint/2010/main" val="3172590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10</a:t>
            </a:fld>
            <a:endParaRPr lang="en-ZA"/>
          </a:p>
        </p:txBody>
      </p:sp>
    </p:spTree>
    <p:extLst>
      <p:ext uri="{BB962C8B-B14F-4D97-AF65-F5344CB8AC3E}">
        <p14:creationId xmlns:p14="http://schemas.microsoft.com/office/powerpoint/2010/main" val="2270724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11</a:t>
            </a:fld>
            <a:endParaRPr lang="en-ZA"/>
          </a:p>
        </p:txBody>
      </p:sp>
    </p:spTree>
    <p:extLst>
      <p:ext uri="{BB962C8B-B14F-4D97-AF65-F5344CB8AC3E}">
        <p14:creationId xmlns:p14="http://schemas.microsoft.com/office/powerpoint/2010/main" val="2270724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12</a:t>
            </a:fld>
            <a:endParaRPr lang="en-ZA"/>
          </a:p>
        </p:txBody>
      </p:sp>
    </p:spTree>
    <p:extLst>
      <p:ext uri="{BB962C8B-B14F-4D97-AF65-F5344CB8AC3E}">
        <p14:creationId xmlns:p14="http://schemas.microsoft.com/office/powerpoint/2010/main" val="2270724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Support the Dips</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17</a:t>
            </a:fld>
            <a:endParaRPr lang="en-ZA"/>
          </a:p>
        </p:txBody>
      </p:sp>
    </p:spTree>
    <p:extLst>
      <p:ext uri="{BB962C8B-B14F-4D97-AF65-F5344CB8AC3E}">
        <p14:creationId xmlns:p14="http://schemas.microsoft.com/office/powerpoint/2010/main" val="2710176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We have deadlines!</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18</a:t>
            </a:fld>
            <a:endParaRPr lang="en-ZA"/>
          </a:p>
        </p:txBody>
      </p:sp>
    </p:spTree>
    <p:extLst>
      <p:ext uri="{BB962C8B-B14F-4D97-AF65-F5344CB8AC3E}">
        <p14:creationId xmlns:p14="http://schemas.microsoft.com/office/powerpoint/2010/main" val="565565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55</a:t>
            </a:fld>
            <a:endParaRPr lang="en-ZA"/>
          </a:p>
        </p:txBody>
      </p:sp>
    </p:spTree>
    <p:extLst>
      <p:ext uri="{BB962C8B-B14F-4D97-AF65-F5344CB8AC3E}">
        <p14:creationId xmlns:p14="http://schemas.microsoft.com/office/powerpoint/2010/main" val="2270724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Become a famous</a:t>
            </a:r>
            <a:r>
              <a:rPr lang="en-ZA" baseline="0" dirty="0" smtClean="0"/>
              <a:t> skateboarder</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2</a:t>
            </a:fld>
            <a:endParaRPr lang="en-ZA"/>
          </a:p>
        </p:txBody>
      </p:sp>
    </p:spTree>
    <p:extLst>
      <p:ext uri="{BB962C8B-B14F-4D97-AF65-F5344CB8AC3E}">
        <p14:creationId xmlns:p14="http://schemas.microsoft.com/office/powerpoint/2010/main" val="3946435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10</a:t>
            </a:r>
            <a:r>
              <a:rPr lang="en-ZA" baseline="0" dirty="0" smtClean="0"/>
              <a:t> seconds into the descent and 5 meters down the hill</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3</a:t>
            </a:fld>
            <a:endParaRPr lang="en-ZA"/>
          </a:p>
        </p:txBody>
      </p:sp>
    </p:spTree>
    <p:extLst>
      <p:ext uri="{BB962C8B-B14F-4D97-AF65-F5344CB8AC3E}">
        <p14:creationId xmlns:p14="http://schemas.microsoft.com/office/powerpoint/2010/main" val="3144757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World went into slow motion</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4</a:t>
            </a:fld>
            <a:endParaRPr lang="en-ZA"/>
          </a:p>
        </p:txBody>
      </p:sp>
    </p:spTree>
    <p:extLst>
      <p:ext uri="{BB962C8B-B14F-4D97-AF65-F5344CB8AC3E}">
        <p14:creationId xmlns:p14="http://schemas.microsoft.com/office/powerpoint/2010/main" val="2825486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Skateboarding</a:t>
            </a:r>
            <a:r>
              <a:rPr lang="en-ZA" baseline="0" dirty="0" smtClean="0"/>
              <a:t> &amp; Software Development</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5</a:t>
            </a:fld>
            <a:endParaRPr lang="en-ZA"/>
          </a:p>
        </p:txBody>
      </p:sp>
    </p:spTree>
    <p:extLst>
      <p:ext uri="{BB962C8B-B14F-4D97-AF65-F5344CB8AC3E}">
        <p14:creationId xmlns:p14="http://schemas.microsoft.com/office/powerpoint/2010/main" val="2829135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Skateboarding</a:t>
            </a:r>
            <a:r>
              <a:rPr lang="en-ZA" baseline="0" dirty="0" smtClean="0"/>
              <a:t> &amp; Software Development</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6</a:t>
            </a:fld>
            <a:endParaRPr lang="en-ZA"/>
          </a:p>
        </p:txBody>
      </p:sp>
    </p:spTree>
    <p:extLst>
      <p:ext uri="{BB962C8B-B14F-4D97-AF65-F5344CB8AC3E}">
        <p14:creationId xmlns:p14="http://schemas.microsoft.com/office/powerpoint/2010/main" val="2829135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Skateboarding</a:t>
            </a:r>
            <a:r>
              <a:rPr lang="en-ZA" baseline="0" dirty="0" smtClean="0"/>
              <a:t> &amp; Software Development</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7</a:t>
            </a:fld>
            <a:endParaRPr lang="en-ZA"/>
          </a:p>
        </p:txBody>
      </p:sp>
    </p:spTree>
    <p:extLst>
      <p:ext uri="{BB962C8B-B14F-4D97-AF65-F5344CB8AC3E}">
        <p14:creationId xmlns:p14="http://schemas.microsoft.com/office/powerpoint/2010/main" val="2829135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8</a:t>
            </a:fld>
            <a:endParaRPr lang="en-ZA"/>
          </a:p>
        </p:txBody>
      </p:sp>
    </p:spTree>
    <p:extLst>
      <p:ext uri="{BB962C8B-B14F-4D97-AF65-F5344CB8AC3E}">
        <p14:creationId xmlns:p14="http://schemas.microsoft.com/office/powerpoint/2010/main" val="2270724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9</a:t>
            </a:fld>
            <a:endParaRPr lang="en-ZA"/>
          </a:p>
        </p:txBody>
      </p:sp>
    </p:spTree>
    <p:extLst>
      <p:ext uri="{BB962C8B-B14F-4D97-AF65-F5344CB8AC3E}">
        <p14:creationId xmlns:p14="http://schemas.microsoft.com/office/powerpoint/2010/main" val="2270724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Z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ZA"/>
          </a:p>
        </p:txBody>
      </p:sp>
      <p:sp>
        <p:nvSpPr>
          <p:cNvPr id="4" name="Date Placeholder 3"/>
          <p:cNvSpPr>
            <a:spLocks noGrp="1"/>
          </p:cNvSpPr>
          <p:nvPr>
            <p:ph type="dt" sz="half" idx="10"/>
          </p:nvPr>
        </p:nvSpPr>
        <p:spPr/>
        <p:txBody>
          <a:bodyPr/>
          <a:lstStyle/>
          <a:p>
            <a:fld id="{354EDF00-CD86-4001-87B9-806ACF2498EC}" type="datetimeFigureOut">
              <a:rPr lang="en-ZA" smtClean="0"/>
              <a:t>2015/08/22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1125615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354EDF00-CD86-4001-87B9-806ACF2498EC}" type="datetimeFigureOut">
              <a:rPr lang="en-ZA" smtClean="0"/>
              <a:t>2015/08/22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4219206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354EDF00-CD86-4001-87B9-806ACF2498EC}" type="datetimeFigureOut">
              <a:rPr lang="en-ZA" smtClean="0"/>
              <a:t>2015/08/22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1145930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354EDF00-CD86-4001-87B9-806ACF2498EC}" type="datetimeFigureOut">
              <a:rPr lang="en-ZA" smtClean="0"/>
              <a:t>2015/08/22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3570351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Z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4EDF00-CD86-4001-87B9-806ACF2498EC}" type="datetimeFigureOut">
              <a:rPr lang="en-ZA" smtClean="0"/>
              <a:t>2015/08/22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4255372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sz="half" idx="10"/>
          </p:nvPr>
        </p:nvSpPr>
        <p:spPr/>
        <p:txBody>
          <a:bodyPr/>
          <a:lstStyle/>
          <a:p>
            <a:fld id="{354EDF00-CD86-4001-87B9-806ACF2498EC}" type="datetimeFigureOut">
              <a:rPr lang="en-ZA" smtClean="0"/>
              <a:t>2015/08/22</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2843663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Z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sz="half" idx="10"/>
          </p:nvPr>
        </p:nvSpPr>
        <p:spPr/>
        <p:txBody>
          <a:bodyPr/>
          <a:lstStyle/>
          <a:p>
            <a:fld id="{354EDF00-CD86-4001-87B9-806ACF2498EC}" type="datetimeFigureOut">
              <a:rPr lang="en-ZA" smtClean="0"/>
              <a:t>2015/08/22</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3554822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sz="half" idx="10"/>
          </p:nvPr>
        </p:nvSpPr>
        <p:spPr/>
        <p:txBody>
          <a:bodyPr/>
          <a:lstStyle/>
          <a:p>
            <a:fld id="{354EDF00-CD86-4001-87B9-806ACF2498EC}" type="datetimeFigureOut">
              <a:rPr lang="en-ZA" smtClean="0"/>
              <a:t>2015/08/22</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2198043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4EDF00-CD86-4001-87B9-806ACF2498EC}" type="datetimeFigureOut">
              <a:rPr lang="en-ZA" smtClean="0"/>
              <a:t>2015/08/22</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2271973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Z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4EDF00-CD86-4001-87B9-806ACF2498EC}" type="datetimeFigureOut">
              <a:rPr lang="en-ZA" smtClean="0"/>
              <a:t>2015/08/22</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2353719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Z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4EDF00-CD86-4001-87B9-806ACF2498EC}" type="datetimeFigureOut">
              <a:rPr lang="en-ZA" smtClean="0"/>
              <a:t>2015/08/22</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1158005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Z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4EDF00-CD86-4001-87B9-806ACF2498EC}" type="datetimeFigureOut">
              <a:rPr lang="en-ZA" smtClean="0"/>
              <a:t>2015/08/22</a:t>
            </a:fld>
            <a:endParaRPr lang="en-Z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E557C1-BC9F-419D-B352-6D241B8A7F1B}" type="slidenum">
              <a:rPr lang="en-ZA" smtClean="0"/>
              <a:t>‹#›</a:t>
            </a:fld>
            <a:endParaRPr lang="en-ZA"/>
          </a:p>
        </p:txBody>
      </p:sp>
    </p:spTree>
    <p:extLst>
      <p:ext uri="{BB962C8B-B14F-4D97-AF65-F5344CB8AC3E}">
        <p14:creationId xmlns:p14="http://schemas.microsoft.com/office/powerpoint/2010/main" val="1662935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ZA" dirty="0" smtClean="0">
                <a:solidFill>
                  <a:schemeClr val="bg1"/>
                </a:solidFill>
              </a:rPr>
              <a:t>Skateboard</a:t>
            </a:r>
            <a:endParaRPr lang="en-ZA" dirty="0">
              <a:solidFill>
                <a:schemeClr val="bg1"/>
              </a:solidFill>
            </a:endParaRPr>
          </a:p>
        </p:txBody>
      </p:sp>
      <p:pic>
        <p:nvPicPr>
          <p:cNvPr id="1029" name="Picture 5" descr="C:\Users\Mark\Desktop\Talk Images\Pres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3996"/>
            <a:ext cx="6538937" cy="6538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9937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08B75"/>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685800" y="2371167"/>
            <a:ext cx="7772400" cy="211566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ZA" sz="6600" b="1" dirty="0" smtClean="0">
                <a:solidFill>
                  <a:schemeClr val="bg1"/>
                </a:solidFill>
                <a:effectLst>
                  <a:outerShdw blurRad="38100" dist="38100" dir="2700000" algn="tl">
                    <a:srgbClr val="000000">
                      <a:alpha val="43137"/>
                    </a:srgbClr>
                  </a:outerShdw>
                </a:effectLst>
                <a:latin typeface="+mn-lt"/>
              </a:rPr>
              <a:t>What are agile technical practices?</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6921779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818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0" y="0"/>
            <a:ext cx="9144000" cy="6857999"/>
          </a:xfrm>
        </p:spPr>
        <p:txBody>
          <a:bodyPr>
            <a:normAutofit/>
          </a:bodyPr>
          <a:lstStyle/>
          <a:p>
            <a:r>
              <a:rPr lang="en-ZA" b="1" dirty="0" smtClean="0">
                <a:solidFill>
                  <a:schemeClr val="bg1"/>
                </a:solidFill>
                <a:effectLst>
                  <a:outerShdw blurRad="38100" dist="38100" dir="2700000" algn="tl">
                    <a:srgbClr val="000000">
                      <a:alpha val="43137"/>
                    </a:srgbClr>
                  </a:outerShdw>
                </a:effectLst>
              </a:rPr>
              <a:t>Test Driven Development</a:t>
            </a:r>
            <a:r>
              <a:rPr lang="en-ZA" b="1" dirty="0" smtClean="0">
                <a:solidFill>
                  <a:schemeClr val="bg1"/>
                </a:solidFill>
                <a:effectLst>
                  <a:outerShdw blurRad="38100" dist="38100" dir="2700000" algn="tl">
                    <a:srgbClr val="000000">
                      <a:alpha val="43137"/>
                    </a:srgbClr>
                  </a:outerShdw>
                </a:effectLst>
              </a:rPr>
              <a:t>, Behaviour Driven Development, Continuous </a:t>
            </a:r>
            <a:r>
              <a:rPr lang="en-ZA" b="1" dirty="0" smtClean="0">
                <a:solidFill>
                  <a:schemeClr val="bg1"/>
                </a:solidFill>
                <a:effectLst>
                  <a:outerShdw blurRad="38100" dist="38100" dir="2700000" algn="tl">
                    <a:srgbClr val="000000">
                      <a:alpha val="43137"/>
                    </a:srgbClr>
                  </a:outerShdw>
                </a:effectLst>
              </a:rPr>
              <a:t>Integration, Immunization, Common </a:t>
            </a:r>
            <a:r>
              <a:rPr lang="en-ZA" b="1" dirty="0">
                <a:solidFill>
                  <a:schemeClr val="bg1"/>
                </a:solidFill>
                <a:effectLst>
                  <a:outerShdw blurRad="38100" dist="38100" dir="2700000" algn="tl">
                    <a:srgbClr val="000000">
                      <a:alpha val="43137"/>
                    </a:srgbClr>
                  </a:outerShdw>
                </a:effectLst>
              </a:rPr>
              <a:t>Coding </a:t>
            </a:r>
            <a:r>
              <a:rPr lang="en-ZA" b="1" dirty="0" smtClean="0">
                <a:solidFill>
                  <a:schemeClr val="bg1"/>
                </a:solidFill>
                <a:effectLst>
                  <a:outerShdw blurRad="38100" dist="38100" dir="2700000" algn="tl">
                    <a:srgbClr val="000000">
                      <a:alpha val="43137"/>
                    </a:srgbClr>
                  </a:outerShdw>
                </a:effectLst>
              </a:rPr>
              <a:t>Style, A</a:t>
            </a:r>
            <a:r>
              <a:rPr lang="en-ZA" b="1" dirty="0" smtClean="0">
                <a:solidFill>
                  <a:schemeClr val="bg1"/>
                </a:solidFill>
                <a:effectLst>
                  <a:outerShdw blurRad="38100" dist="38100" dir="2700000" algn="tl">
                    <a:srgbClr val="000000">
                      <a:alpha val="43137"/>
                    </a:srgbClr>
                  </a:outerShdw>
                </a:effectLst>
              </a:rPr>
              <a:t>utomated </a:t>
            </a:r>
            <a:r>
              <a:rPr lang="en-ZA" b="1" dirty="0" smtClean="0">
                <a:solidFill>
                  <a:schemeClr val="bg1"/>
                </a:solidFill>
                <a:effectLst>
                  <a:outerShdw blurRad="38100" dist="38100" dir="2700000" algn="tl">
                    <a:srgbClr val="000000">
                      <a:alpha val="43137"/>
                    </a:srgbClr>
                  </a:outerShdw>
                </a:effectLst>
              </a:rPr>
              <a:t>Acceptance </a:t>
            </a:r>
            <a:r>
              <a:rPr lang="en-ZA" b="1" dirty="0" smtClean="0">
                <a:solidFill>
                  <a:schemeClr val="bg1"/>
                </a:solidFill>
                <a:effectLst>
                  <a:outerShdw blurRad="38100" dist="38100" dir="2700000" algn="tl">
                    <a:srgbClr val="000000">
                      <a:alpha val="43137"/>
                    </a:srgbClr>
                  </a:outerShdw>
                </a:effectLst>
              </a:rPr>
              <a:t>Testing, Pair Programming, Mob Programming, Code Reviews, Feature Toggles, </a:t>
            </a:r>
            <a:r>
              <a:rPr lang="en-ZA" b="1" dirty="0" smtClean="0">
                <a:solidFill>
                  <a:schemeClr val="bg1"/>
                </a:solidFill>
                <a:effectLst>
                  <a:outerShdw blurRad="38100" dist="38100" dir="2700000" algn="tl">
                    <a:srgbClr val="000000">
                      <a:alpha val="43137"/>
                    </a:srgbClr>
                  </a:outerShdw>
                </a:effectLst>
              </a:rPr>
              <a:t>Simple Design, Continuous Deployment, Effective Version Control, Keystoning, Refactoring</a:t>
            </a:r>
            <a:endParaRPr lang="en-ZA"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485996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ark\Desktop\Talk Images\rocket-s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9177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57999"/>
          </a:xfrm>
        </p:spPr>
        <p:txBody>
          <a:bodyPr>
            <a:normAutofit/>
          </a:bodyPr>
          <a:lstStyle/>
          <a:p>
            <a:r>
              <a:rPr lang="en-ZA" b="1" dirty="0" smtClean="0">
                <a:solidFill>
                  <a:schemeClr val="bg1"/>
                </a:solidFill>
              </a:rPr>
              <a:t>Engineering Practices and Team Structures are joined at the hip.</a:t>
            </a:r>
            <a:endParaRPr lang="en-ZA" b="1" dirty="0">
              <a:solidFill>
                <a:schemeClr val="bg1"/>
              </a:solidFill>
            </a:endParaRPr>
          </a:p>
        </p:txBody>
      </p:sp>
    </p:spTree>
    <p:extLst>
      <p:ext uri="{BB962C8B-B14F-4D97-AF65-F5344CB8AC3E}">
        <p14:creationId xmlns:p14="http://schemas.microsoft.com/office/powerpoint/2010/main" val="14945399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44B6E"/>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685800" y="2371167"/>
            <a:ext cx="7772400" cy="211566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ZA" sz="6600" b="1" dirty="0" smtClean="0">
                <a:solidFill>
                  <a:schemeClr val="bg1"/>
                </a:solidFill>
                <a:effectLst>
                  <a:outerShdw blurRad="38100" dist="38100" dir="2700000" algn="tl">
                    <a:srgbClr val="000000">
                      <a:alpha val="43137"/>
                    </a:srgbClr>
                  </a:outerShdw>
                </a:effectLst>
                <a:latin typeface="+mn-lt"/>
              </a:rPr>
              <a:t>Slack</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3077411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57999"/>
          </a:xfrm>
        </p:spPr>
        <p:txBody>
          <a:bodyPr>
            <a:normAutofit/>
          </a:bodyPr>
          <a:lstStyle/>
          <a:p>
            <a:r>
              <a:rPr lang="en-ZA" b="1" dirty="0" smtClean="0">
                <a:solidFill>
                  <a:schemeClr val="bg1"/>
                </a:solidFill>
              </a:rPr>
              <a:t>Prefer small regular intervals over large infrequent blocks</a:t>
            </a:r>
            <a:endParaRPr lang="en-ZA" b="1" dirty="0">
              <a:solidFill>
                <a:schemeClr val="bg1"/>
              </a:solidFill>
            </a:endParaRPr>
          </a:p>
        </p:txBody>
      </p:sp>
    </p:spTree>
    <p:extLst>
      <p:ext uri="{BB962C8B-B14F-4D97-AF65-F5344CB8AC3E}">
        <p14:creationId xmlns:p14="http://schemas.microsoft.com/office/powerpoint/2010/main" val="9359247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57999"/>
          </a:xfrm>
        </p:spPr>
        <p:txBody>
          <a:bodyPr>
            <a:normAutofit/>
          </a:bodyPr>
          <a:lstStyle/>
          <a:p>
            <a:r>
              <a:rPr lang="en-ZA" b="1" dirty="0" smtClean="0">
                <a:solidFill>
                  <a:schemeClr val="bg1"/>
                </a:solidFill>
              </a:rPr>
              <a:t>Encourage learning new things regularly.</a:t>
            </a:r>
            <a:endParaRPr lang="en-ZA" b="1" dirty="0">
              <a:solidFill>
                <a:schemeClr val="bg1"/>
              </a:solidFill>
            </a:endParaRPr>
          </a:p>
        </p:txBody>
      </p:sp>
    </p:spTree>
    <p:extLst>
      <p:ext uri="{BB962C8B-B14F-4D97-AF65-F5344CB8AC3E}">
        <p14:creationId xmlns:p14="http://schemas.microsoft.com/office/powerpoint/2010/main" val="24684246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ZA"/>
          </a:p>
        </p:txBody>
      </p:sp>
      <p:pic>
        <p:nvPicPr>
          <p:cNvPr id="5123" name="Picture 3" descr="C:\Users\Mark\Desktop\Talk Images\j-curv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314848"/>
            <a:ext cx="7560840" cy="617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9285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Mark\Desktop\Talk Images\deadline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1366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ZA"/>
          </a:p>
        </p:txBody>
      </p:sp>
      <p:pic>
        <p:nvPicPr>
          <p:cNvPr id="11266" name="Picture 2" descr="C:\Users\Mark\Desktop\Talk Images\Slack Approac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476672"/>
            <a:ext cx="7488832" cy="611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1167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ZA" dirty="0" smtClean="0">
                <a:solidFill>
                  <a:schemeClr val="bg1"/>
                </a:solidFill>
              </a:rPr>
              <a:t>Skateboard</a:t>
            </a:r>
            <a:endParaRPr lang="en-ZA" dirty="0">
              <a:solidFill>
                <a:schemeClr val="bg1"/>
              </a:solidFill>
            </a:endParaRPr>
          </a:p>
        </p:txBody>
      </p:sp>
      <p:pic>
        <p:nvPicPr>
          <p:cNvPr id="4099" name="Picture 3" descr="C:\Users\Mark\Desktop\Talk Images\featured_speed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28" y="1114142"/>
            <a:ext cx="9433048" cy="4629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9439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3999" cy="6857999"/>
          </a:xfrm>
        </p:spPr>
        <p:txBody>
          <a:bodyPr>
            <a:normAutofit/>
          </a:bodyPr>
          <a:lstStyle/>
          <a:p>
            <a:r>
              <a:rPr lang="en-ZA" b="1" dirty="0">
                <a:solidFill>
                  <a:schemeClr val="bg1"/>
                </a:solidFill>
              </a:rPr>
              <a:t>As a </a:t>
            </a:r>
            <a:r>
              <a:rPr lang="en-ZA" b="1" dirty="0" smtClean="0">
                <a:solidFill>
                  <a:schemeClr val="bg1"/>
                </a:solidFill>
              </a:rPr>
              <a:t>team:</a:t>
            </a:r>
            <a:r>
              <a:rPr lang="en-ZA" b="1" dirty="0">
                <a:solidFill>
                  <a:schemeClr val="bg1"/>
                </a:solidFill>
              </a:rPr>
              <a:t/>
            </a:r>
            <a:br>
              <a:rPr lang="en-ZA" b="1" dirty="0">
                <a:solidFill>
                  <a:schemeClr val="bg1"/>
                </a:solidFill>
              </a:rPr>
            </a:br>
            <a:r>
              <a:rPr lang="en-ZA" b="1" dirty="0">
                <a:solidFill>
                  <a:schemeClr val="bg1"/>
                </a:solidFill>
              </a:rPr>
              <a:t/>
            </a:r>
            <a:br>
              <a:rPr lang="en-ZA" b="1" dirty="0">
                <a:solidFill>
                  <a:schemeClr val="bg1"/>
                </a:solidFill>
              </a:rPr>
            </a:br>
            <a:r>
              <a:rPr lang="en-ZA" b="1" dirty="0" smtClean="0">
                <a:solidFill>
                  <a:schemeClr val="bg1"/>
                </a:solidFill>
              </a:rPr>
              <a:t>Identify </a:t>
            </a:r>
            <a:r>
              <a:rPr lang="en-ZA" b="1" dirty="0" smtClean="0">
                <a:solidFill>
                  <a:schemeClr val="bg1"/>
                </a:solidFill>
              </a:rPr>
              <a:t>the bottlenecks</a:t>
            </a:r>
            <a:r>
              <a:rPr lang="en-ZA" b="1" dirty="0" smtClean="0">
                <a:solidFill>
                  <a:schemeClr val="bg1"/>
                </a:solidFill>
              </a:rPr>
              <a:t/>
            </a:r>
            <a:br>
              <a:rPr lang="en-ZA" b="1" dirty="0" smtClean="0">
                <a:solidFill>
                  <a:schemeClr val="bg1"/>
                </a:solidFill>
              </a:rPr>
            </a:br>
            <a:r>
              <a:rPr lang="en-ZA" b="1" dirty="0" smtClean="0">
                <a:solidFill>
                  <a:schemeClr val="bg1"/>
                </a:solidFill>
              </a:rPr>
              <a:t>Identify practices that can </a:t>
            </a:r>
            <a:r>
              <a:rPr lang="en-ZA" b="1" dirty="0" smtClean="0">
                <a:solidFill>
                  <a:schemeClr val="bg1"/>
                </a:solidFill>
              </a:rPr>
              <a:t>help</a:t>
            </a:r>
            <a:r>
              <a:rPr lang="en-ZA" b="1" dirty="0" smtClean="0">
                <a:solidFill>
                  <a:schemeClr val="bg1"/>
                </a:solidFill>
              </a:rPr>
              <a:t/>
            </a:r>
            <a:br>
              <a:rPr lang="en-ZA" b="1" dirty="0" smtClean="0">
                <a:solidFill>
                  <a:schemeClr val="bg1"/>
                </a:solidFill>
              </a:rPr>
            </a:br>
            <a:r>
              <a:rPr lang="en-ZA" b="1" dirty="0" smtClean="0">
                <a:solidFill>
                  <a:schemeClr val="bg1"/>
                </a:solidFill>
              </a:rPr>
              <a:t>Pick an appropriate practice</a:t>
            </a:r>
            <a:br>
              <a:rPr lang="en-ZA" b="1" dirty="0" smtClean="0">
                <a:solidFill>
                  <a:schemeClr val="bg1"/>
                </a:solidFill>
              </a:rPr>
            </a:br>
            <a:r>
              <a:rPr lang="en-ZA" b="1" dirty="0" smtClean="0">
                <a:solidFill>
                  <a:schemeClr val="bg1"/>
                </a:solidFill>
              </a:rPr>
              <a:t>Learn and apply it</a:t>
            </a:r>
            <a:endParaRPr lang="en-ZA" b="1" dirty="0">
              <a:solidFill>
                <a:schemeClr val="bg1"/>
              </a:solidFill>
            </a:endParaRPr>
          </a:p>
        </p:txBody>
      </p:sp>
    </p:spTree>
    <p:extLst>
      <p:ext uri="{BB962C8B-B14F-4D97-AF65-F5344CB8AC3E}">
        <p14:creationId xmlns:p14="http://schemas.microsoft.com/office/powerpoint/2010/main" val="756376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C:\Users\Mark\Desktop\Talk Images\Go-Faster-WordPress-Rac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508357"/>
            <a:ext cx="7344816" cy="572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9759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381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71167"/>
            <a:ext cx="7772400" cy="2115666"/>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Effective use of Version Control</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9031366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p:spPr>
        <p:txBody>
          <a:bodyPr>
            <a:noAutofit/>
          </a:bodyPr>
          <a:lstStyle/>
          <a:p>
            <a:r>
              <a:rPr lang="en-ZA" b="1" dirty="0" smtClean="0">
                <a:solidFill>
                  <a:schemeClr val="bg1"/>
                </a:solidFill>
              </a:rPr>
              <a:t>It’s not just a backup tool!</a:t>
            </a:r>
            <a:r>
              <a:rPr lang="en-ZA" sz="4800" b="1" dirty="0" smtClean="0">
                <a:solidFill>
                  <a:schemeClr val="bg1"/>
                </a:solidFill>
              </a:rPr>
              <a:t/>
            </a:r>
            <a:br>
              <a:rPr lang="en-ZA" sz="4800" b="1" dirty="0" smtClean="0">
                <a:solidFill>
                  <a:schemeClr val="bg1"/>
                </a:solidFill>
              </a:rPr>
            </a:br>
            <a:r>
              <a:rPr lang="en-ZA" b="1" dirty="0" smtClean="0">
                <a:solidFill>
                  <a:schemeClr val="bg1"/>
                </a:solidFill>
              </a:rPr>
              <a:t>It’s a really powerful integration tool</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5993244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GitHub\Talk_NaturalOrderOfProgressionForTechnicalPractices\Talk Images\karat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80512" cy="688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974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GitHub\Talk_NaturalOrderOfProgressionForTechnicalPractices\Talk Images\sinking-shi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4243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p:spPr>
        <p:txBody>
          <a:bodyPr>
            <a:normAutofit/>
          </a:bodyPr>
          <a:lstStyle/>
          <a:p>
            <a:r>
              <a:rPr lang="en-ZA" b="1" dirty="0" smtClean="0">
                <a:solidFill>
                  <a:schemeClr val="bg1"/>
                </a:solidFill>
              </a:rPr>
              <a:t>Do small little bits of work and merge or integrate frequently</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24811064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D315B"/>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371167"/>
            <a:ext cx="9144000" cy="2115666"/>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Automate and Democratize the Build</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8996121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Mark\Desktop\Talk Images\build back dis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8065"/>
            <a:ext cx="9144000" cy="731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2394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Mark\Desktop\Talk Images\old programm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27384"/>
            <a:ext cx="9180512" cy="727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8788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ZA" dirty="0" smtClean="0"/>
              <a:t>Skateboard</a:t>
            </a:r>
            <a:endParaRPr lang="en-Z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373" y="0"/>
            <a:ext cx="96494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95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2050" name="Picture 2" descr="C:\Users\Mark\Desktop\Talk Images\Unique_Snowflak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4361" y="285378"/>
            <a:ext cx="6239967" cy="6239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5935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descr="C:\Users\Mark\Desktop\Talk Images\upset software tes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38596"/>
            <a:ext cx="5439643" cy="643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8802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descr="C:\Users\Mark\Desktop\Talk Images\automate 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5" y="0"/>
            <a:ext cx="9525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427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Mark\Desktop\Talk Images\featureCycleTi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679" y="1520628"/>
            <a:ext cx="8496944" cy="385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7407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44B6E"/>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371167"/>
            <a:ext cx="9144000" cy="2115666"/>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Make the Continuous Integration Server Visible</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064759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D:\GitHub\Talk_NaturalOrderOfProgressionForTechnicalPractices\Talk Images\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92"/>
            <a:ext cx="9144000" cy="6957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1152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GitHub\Talk_NaturalOrderOfProgressionForTechnicalPractices\Talk Images\C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 y="12700"/>
            <a:ext cx="9147544"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8116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ZA"/>
          </a:p>
        </p:txBody>
      </p:sp>
      <p:sp>
        <p:nvSpPr>
          <p:cNvPr id="4" name="Title 3"/>
          <p:cNvSpPr>
            <a:spLocks noGrp="1"/>
          </p:cNvSpPr>
          <p:nvPr>
            <p:ph type="ctrTitle"/>
          </p:nvPr>
        </p:nvSpPr>
        <p:spPr/>
        <p:txBody>
          <a:bodyPr/>
          <a:lstStyle/>
          <a:p>
            <a:endParaRPr lang="en-ZA"/>
          </a:p>
        </p:txBody>
      </p:sp>
      <p:pic>
        <p:nvPicPr>
          <p:cNvPr id="2050" name="Picture 2" descr="D:\GitHub\Talk_NaturalOrderOfProgressionForTechnicalPractices\Talk Images\highlight-importance-teamwor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5" y="188640"/>
            <a:ext cx="9139944" cy="60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1152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p:spPr>
        <p:txBody>
          <a:bodyPr>
            <a:normAutofit/>
          </a:bodyPr>
          <a:lstStyle/>
          <a:p>
            <a:r>
              <a:rPr lang="en-ZA" b="1" dirty="0" smtClean="0">
                <a:solidFill>
                  <a:schemeClr val="bg1"/>
                </a:solidFill>
              </a:rPr>
              <a:t>Code belongs to the project, </a:t>
            </a:r>
            <a:br>
              <a:rPr lang="en-ZA" b="1" dirty="0" smtClean="0">
                <a:solidFill>
                  <a:schemeClr val="bg1"/>
                </a:solidFill>
              </a:rPr>
            </a:br>
            <a:r>
              <a:rPr lang="en-ZA" b="1" dirty="0" smtClean="0">
                <a:solidFill>
                  <a:schemeClr val="bg1"/>
                </a:solidFill>
              </a:rPr>
              <a:t>not the individual</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30787582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708B7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371167"/>
            <a:ext cx="9144000" cy="2115666"/>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Common Team </a:t>
            </a:r>
            <a:br>
              <a:rPr lang="en-ZA" sz="6600" b="1" dirty="0" smtClean="0">
                <a:solidFill>
                  <a:schemeClr val="bg1"/>
                </a:solidFill>
                <a:effectLst>
                  <a:outerShdw blurRad="38100" dist="38100" dir="2700000" algn="tl">
                    <a:srgbClr val="000000">
                      <a:alpha val="43137"/>
                    </a:srgbClr>
                  </a:outerShdw>
                </a:effectLst>
                <a:latin typeface="+mn-lt"/>
              </a:rPr>
            </a:br>
            <a:r>
              <a:rPr lang="en-ZA" sz="6600" b="1" dirty="0" smtClean="0">
                <a:solidFill>
                  <a:schemeClr val="bg1"/>
                </a:solidFill>
                <a:effectLst>
                  <a:outerShdw blurRad="38100" dist="38100" dir="2700000" algn="tl">
                    <a:srgbClr val="000000">
                      <a:alpha val="43137"/>
                    </a:srgbClr>
                  </a:outerShdw>
                </a:effectLst>
                <a:latin typeface="+mn-lt"/>
              </a:rPr>
              <a:t>Code Style</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1208811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ZA" dirty="0" smtClean="0"/>
              <a:t>Skateboard</a:t>
            </a:r>
            <a:endParaRPr lang="en-Z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6583" y="0"/>
            <a:ext cx="1032387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2697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D:\GitHub\Talk_NaturalOrderOfProgressionForTechnicalPractices\Talk Images\Common Coding Sty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895" y="476672"/>
            <a:ext cx="6537441" cy="6260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5552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9AB87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371167"/>
            <a:ext cx="9144000" cy="2115666"/>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Collaborative </a:t>
            </a:r>
            <a:br>
              <a:rPr lang="en-ZA" sz="6600" b="1" dirty="0" smtClean="0">
                <a:solidFill>
                  <a:schemeClr val="bg1"/>
                </a:solidFill>
                <a:effectLst>
                  <a:outerShdw blurRad="38100" dist="38100" dir="2700000" algn="tl">
                    <a:srgbClr val="000000">
                      <a:alpha val="43137"/>
                    </a:srgbClr>
                  </a:outerShdw>
                </a:effectLst>
                <a:latin typeface="+mn-lt"/>
              </a:rPr>
            </a:br>
            <a:r>
              <a:rPr lang="en-ZA" sz="6600" b="1" dirty="0" smtClean="0">
                <a:solidFill>
                  <a:schemeClr val="bg1"/>
                </a:solidFill>
                <a:effectLst>
                  <a:outerShdw blurRad="38100" dist="38100" dir="2700000" algn="tl">
                    <a:srgbClr val="000000">
                      <a:alpha val="43137"/>
                    </a:srgbClr>
                  </a:outerShdw>
                </a:effectLst>
                <a:latin typeface="+mn-lt"/>
              </a:rPr>
              <a:t>Coding</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38841150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GitHub\Talk_NaturalOrderOfProgressionForTechnicalPractices\Talk Images\Collaborative-Coding-Progress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18862"/>
            <a:ext cx="8496944" cy="1023595"/>
          </a:xfrm>
          <a:prstGeom prst="rect">
            <a:avLst/>
          </a:prstGeom>
          <a:noFill/>
          <a:extLst>
            <a:ext uri="{909E8E84-426E-40DD-AFC4-6F175D3DCCD1}">
              <a14:hiddenFill xmlns:a14="http://schemas.microsoft.com/office/drawing/2010/main">
                <a:solidFill>
                  <a:srgbClr val="FFFFFF"/>
                </a:solidFill>
              </a14:hiddenFill>
            </a:ext>
          </a:extLst>
        </p:spPr>
      </p:pic>
      <p:sp>
        <p:nvSpPr>
          <p:cNvPr id="6" name="Left Bracket 5"/>
          <p:cNvSpPr/>
          <p:nvPr/>
        </p:nvSpPr>
        <p:spPr>
          <a:xfrm rot="5400000">
            <a:off x="5485589" y="-769979"/>
            <a:ext cx="189045" cy="6480721"/>
          </a:xfrm>
          <a:prstGeom prst="leftBracket">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7" name="TextBox 6"/>
          <p:cNvSpPr txBox="1"/>
          <p:nvPr/>
        </p:nvSpPr>
        <p:spPr>
          <a:xfrm>
            <a:off x="4211960" y="2015819"/>
            <a:ext cx="2880320" cy="369332"/>
          </a:xfrm>
          <a:prstGeom prst="rect">
            <a:avLst/>
          </a:prstGeom>
          <a:noFill/>
        </p:spPr>
        <p:txBody>
          <a:bodyPr wrap="square" rtlCol="0">
            <a:spAutoFit/>
          </a:bodyPr>
          <a:lstStyle/>
          <a:p>
            <a:pPr algn="ctr"/>
            <a:r>
              <a:rPr lang="en-ZA" b="1" dirty="0" smtClean="0"/>
              <a:t>Collaborative Coding</a:t>
            </a:r>
            <a:endParaRPr lang="en-ZA" b="1" dirty="0"/>
          </a:p>
        </p:txBody>
      </p:sp>
    </p:spTree>
    <p:extLst>
      <p:ext uri="{BB962C8B-B14F-4D97-AF65-F5344CB8AC3E}">
        <p14:creationId xmlns:p14="http://schemas.microsoft.com/office/powerpoint/2010/main" val="34128627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9EA9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6857999"/>
          </a:xfrm>
        </p:spPr>
        <p:txBody>
          <a:bodyPr>
            <a:normAutofit/>
          </a:bodyPr>
          <a:lstStyle/>
          <a:p>
            <a:r>
              <a:rPr lang="en-ZA" b="1" dirty="0" smtClean="0">
                <a:effectLst>
                  <a:outerShdw blurRad="38100" dist="38100" dir="2700000" algn="tl">
                    <a:srgbClr val="000000">
                      <a:alpha val="43137"/>
                    </a:srgbClr>
                  </a:outerShdw>
                </a:effectLst>
              </a:rPr>
              <a:t>What ??? </a:t>
            </a:r>
            <a:br>
              <a:rPr lang="en-ZA" b="1" dirty="0" smtClean="0">
                <a:effectLst>
                  <a:outerShdw blurRad="38100" dist="38100" dir="2700000" algn="tl">
                    <a:srgbClr val="000000">
                      <a:alpha val="43137"/>
                    </a:srgbClr>
                  </a:outerShdw>
                </a:effectLst>
              </a:rPr>
            </a:br>
            <a:r>
              <a:rPr lang="en-ZA" b="1" dirty="0" smtClean="0">
                <a:effectLst>
                  <a:outerShdw blurRad="38100" dist="38100" dir="2700000" algn="tl">
                    <a:srgbClr val="000000">
                      <a:alpha val="43137"/>
                    </a:srgbClr>
                  </a:outerShdw>
                </a:effectLst>
              </a:rPr>
              <a:t/>
            </a:r>
            <a:br>
              <a:rPr lang="en-ZA" b="1" dirty="0" smtClean="0">
                <a:effectLst>
                  <a:outerShdw blurRad="38100" dist="38100" dir="2700000" algn="tl">
                    <a:srgbClr val="000000">
                      <a:alpha val="43137"/>
                    </a:srgbClr>
                  </a:outerShdw>
                </a:effectLst>
              </a:rPr>
            </a:br>
            <a:r>
              <a:rPr lang="en-ZA" b="1" dirty="0" smtClean="0">
                <a:effectLst>
                  <a:outerShdw blurRad="38100" dist="38100" dir="2700000" algn="tl">
                    <a:srgbClr val="000000">
                      <a:alpha val="43137"/>
                    </a:srgbClr>
                  </a:outerShdw>
                </a:effectLst>
              </a:rPr>
              <a:t>Two or more people working </a:t>
            </a:r>
            <a:br>
              <a:rPr lang="en-ZA" b="1" dirty="0" smtClean="0">
                <a:effectLst>
                  <a:outerShdw blurRad="38100" dist="38100" dir="2700000" algn="tl">
                    <a:srgbClr val="000000">
                      <a:alpha val="43137"/>
                    </a:srgbClr>
                  </a:outerShdw>
                </a:effectLst>
              </a:rPr>
            </a:br>
            <a:r>
              <a:rPr lang="en-ZA" b="1" dirty="0" smtClean="0">
                <a:effectLst>
                  <a:outerShdw blurRad="38100" dist="38100" dir="2700000" algn="tl">
                    <a:srgbClr val="000000">
                      <a:alpha val="43137"/>
                    </a:srgbClr>
                  </a:outerShdw>
                </a:effectLst>
              </a:rPr>
              <a:t>together on one problem?</a:t>
            </a:r>
            <a:endParaRPr lang="en-ZA"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140551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6858000"/>
          </a:xfrm>
        </p:spPr>
        <p:txBody>
          <a:bodyPr>
            <a:normAutofit/>
          </a:bodyPr>
          <a:lstStyle/>
          <a:p>
            <a:r>
              <a:rPr lang="en-ZA" b="1" dirty="0" smtClean="0">
                <a:solidFill>
                  <a:schemeClr val="bg1"/>
                </a:solidFill>
              </a:rPr>
              <a:t>Programming is not about typing,</a:t>
            </a:r>
            <a:br>
              <a:rPr lang="en-ZA" b="1" dirty="0" smtClean="0">
                <a:solidFill>
                  <a:schemeClr val="bg1"/>
                </a:solidFill>
              </a:rPr>
            </a:br>
            <a:r>
              <a:rPr lang="en-ZA" b="1" dirty="0" smtClean="0">
                <a:solidFill>
                  <a:schemeClr val="bg1"/>
                </a:solidFill>
              </a:rPr>
              <a:t>it’s about problem solving</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36823052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E315B"/>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57999"/>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Test Driven </a:t>
            </a:r>
            <a:br>
              <a:rPr lang="en-ZA" sz="6600" b="1" dirty="0" smtClean="0">
                <a:solidFill>
                  <a:schemeClr val="bg1"/>
                </a:solidFill>
                <a:effectLst>
                  <a:outerShdw blurRad="38100" dist="38100" dir="2700000" algn="tl">
                    <a:srgbClr val="000000">
                      <a:alpha val="43137"/>
                    </a:srgbClr>
                  </a:outerShdw>
                </a:effectLst>
                <a:latin typeface="+mn-lt"/>
              </a:rPr>
            </a:br>
            <a:r>
              <a:rPr lang="en-ZA" sz="6600" b="1" dirty="0" smtClean="0">
                <a:solidFill>
                  <a:schemeClr val="bg1"/>
                </a:solidFill>
                <a:effectLst>
                  <a:outerShdw blurRad="38100" dist="38100" dir="2700000" algn="tl">
                    <a:srgbClr val="000000">
                      <a:alpha val="43137"/>
                    </a:srgbClr>
                  </a:outerShdw>
                </a:effectLst>
                <a:latin typeface="+mn-lt"/>
              </a:rPr>
              <a:t>Development</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9256876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475656" y="908720"/>
            <a:ext cx="5544616" cy="4608512"/>
          </a:xfrm>
          <a:prstGeom prst="ellipse">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600" b="1" dirty="0" smtClean="0">
                <a:solidFill>
                  <a:schemeClr val="tx1"/>
                </a:solidFill>
                <a:effectLst>
                  <a:outerShdw blurRad="38100" dist="38100" dir="2700000" algn="tl">
                    <a:srgbClr val="000000">
                      <a:alpha val="43137"/>
                    </a:srgbClr>
                  </a:outerShdw>
                </a:effectLst>
              </a:rPr>
              <a:t>Automated Testing</a:t>
            </a:r>
            <a:endParaRPr lang="en-ZA" sz="3600" b="1" dirty="0">
              <a:solidFill>
                <a:schemeClr val="tx1"/>
              </a:solidFill>
              <a:effectLst>
                <a:outerShdw blurRad="38100" dist="38100" dir="2700000" algn="tl">
                  <a:srgbClr val="000000">
                    <a:alpha val="43137"/>
                  </a:srgbClr>
                </a:outerShdw>
              </a:effectLst>
            </a:endParaRPr>
          </a:p>
        </p:txBody>
      </p:sp>
      <p:sp>
        <p:nvSpPr>
          <p:cNvPr id="6" name="Oval 5"/>
          <p:cNvSpPr/>
          <p:nvPr/>
        </p:nvSpPr>
        <p:spPr>
          <a:xfrm>
            <a:off x="5148064" y="3717032"/>
            <a:ext cx="2880320" cy="2320258"/>
          </a:xfrm>
          <a:prstGeom prst="ellipse">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b="1" dirty="0" smtClean="0">
                <a:effectLst>
                  <a:outerShdw blurRad="38100" dist="38100" dir="2700000" algn="tl">
                    <a:srgbClr val="000000">
                      <a:alpha val="43137"/>
                    </a:srgbClr>
                  </a:outerShdw>
                </a:effectLst>
              </a:rPr>
              <a:t>Test Driven Development</a:t>
            </a:r>
            <a:endParaRPr lang="en-ZA"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50367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GitHub\Talk_NaturalOrderOfProgressionForTechnicalPractices\Talk Images\tddtwdp_04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99" y="1239825"/>
            <a:ext cx="8381203" cy="437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2952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ZA" b="1" dirty="0" smtClean="0">
                <a:solidFill>
                  <a:schemeClr val="bg1"/>
                </a:solidFill>
              </a:rPr>
              <a:t>Helps create a </a:t>
            </a:r>
            <a:r>
              <a:rPr lang="en-ZA" b="1" dirty="0" smtClean="0">
                <a:solidFill>
                  <a:schemeClr val="bg1"/>
                </a:solidFill>
              </a:rPr>
              <a:t>simple design,</a:t>
            </a:r>
            <a:r>
              <a:rPr lang="en-ZA" b="1" dirty="0" smtClean="0">
                <a:solidFill>
                  <a:schemeClr val="bg1"/>
                </a:solidFill>
              </a:rPr>
              <a:t/>
            </a:r>
            <a:br>
              <a:rPr lang="en-ZA" b="1" dirty="0" smtClean="0">
                <a:solidFill>
                  <a:schemeClr val="bg1"/>
                </a:solidFill>
              </a:rPr>
            </a:br>
            <a:r>
              <a:rPr lang="en-ZA" b="1" dirty="0" smtClean="0">
                <a:solidFill>
                  <a:schemeClr val="bg1"/>
                </a:solidFill>
              </a:rPr>
              <a:t>inspires </a:t>
            </a:r>
            <a:r>
              <a:rPr lang="en-ZA" b="1" dirty="0" smtClean="0">
                <a:solidFill>
                  <a:schemeClr val="bg1"/>
                </a:solidFill>
              </a:rPr>
              <a:t>confidence</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29035625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GitHub\Talk_NaturalOrderOfProgressionForTechnicalPractices\Talk Images\Big Wooden Bloc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125" y="378534"/>
            <a:ext cx="8133751" cy="6100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76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Desktop\graphs-of-accele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219" y="290155"/>
            <a:ext cx="7178149" cy="6332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8817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GitHub\Talk_NaturalOrderOfProgressionForTechnicalPractices\Talk Images\Small Block.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57969"/>
            <a:ext cx="6858001" cy="634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0209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GitHub\Talk_NaturalOrderOfProgressionForTechnicalPractices\Talk Images\Lego Bloc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5939" y="744959"/>
            <a:ext cx="8052123" cy="5368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6799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D:\GitHub\Talk_NaturalOrderOfProgressionForTechnicalPractices\Talk Images\confused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 y="0"/>
            <a:ext cx="9189426"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083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ZA" b="1" dirty="0" smtClean="0">
                <a:solidFill>
                  <a:schemeClr val="bg1"/>
                </a:solidFill>
              </a:rPr>
              <a:t>Time and Exposure</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11919391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ZA"/>
          </a:p>
        </p:txBody>
      </p:sp>
      <p:pic>
        <p:nvPicPr>
          <p:cNvPr id="7170" name="Picture 2" descr="D:\GitHub\Talk_NaturalOrderOfProgressionForTechnicalPractices\Talk Images\TDD Retur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24375"/>
            <a:ext cx="7992888" cy="6531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9391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3818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0" y="0"/>
            <a:ext cx="9144000" cy="6857999"/>
          </a:xfrm>
        </p:spPr>
        <p:txBody>
          <a:bodyPr>
            <a:normAutofit/>
          </a:bodyPr>
          <a:lstStyle/>
          <a:p>
            <a:r>
              <a:rPr lang="en-ZA" b="1" dirty="0" smtClean="0">
                <a:solidFill>
                  <a:srgbClr val="FFFF00"/>
                </a:solidFill>
                <a:effectLst>
                  <a:outerShdw blurRad="38100" dist="38100" dir="2700000" algn="tl">
                    <a:srgbClr val="000000">
                      <a:alpha val="43137"/>
                    </a:srgbClr>
                  </a:outerShdw>
                </a:effectLst>
              </a:rPr>
              <a:t>Test Driven Development</a:t>
            </a:r>
            <a:r>
              <a:rPr lang="en-ZA" b="1" dirty="0" smtClean="0">
                <a:solidFill>
                  <a:schemeClr val="bg1"/>
                </a:solidFill>
                <a:effectLst>
                  <a:outerShdw blurRad="38100" dist="38100" dir="2700000" algn="tl">
                    <a:srgbClr val="000000">
                      <a:alpha val="43137"/>
                    </a:srgbClr>
                  </a:outerShdw>
                </a:effectLst>
              </a:rPr>
              <a:t>, Behaviour Driven Development, </a:t>
            </a:r>
            <a:r>
              <a:rPr lang="en-ZA" b="1" dirty="0" smtClean="0">
                <a:solidFill>
                  <a:srgbClr val="FFFF00"/>
                </a:solidFill>
                <a:effectLst>
                  <a:outerShdw blurRad="38100" dist="38100" dir="2700000" algn="tl">
                    <a:srgbClr val="000000">
                      <a:alpha val="43137"/>
                    </a:srgbClr>
                  </a:outerShdw>
                </a:effectLst>
              </a:rPr>
              <a:t>Continuous </a:t>
            </a:r>
            <a:r>
              <a:rPr lang="en-ZA" b="1" dirty="0" smtClean="0">
                <a:solidFill>
                  <a:srgbClr val="FFFF00"/>
                </a:solidFill>
                <a:effectLst>
                  <a:outerShdw blurRad="38100" dist="38100" dir="2700000" algn="tl">
                    <a:srgbClr val="000000">
                      <a:alpha val="43137"/>
                    </a:srgbClr>
                  </a:outerShdw>
                </a:effectLst>
              </a:rPr>
              <a:t>Integration</a:t>
            </a:r>
            <a:r>
              <a:rPr lang="en-ZA" b="1" dirty="0" smtClean="0">
                <a:solidFill>
                  <a:schemeClr val="bg1"/>
                </a:solidFill>
                <a:effectLst>
                  <a:outerShdw blurRad="38100" dist="38100" dir="2700000" algn="tl">
                    <a:srgbClr val="000000">
                      <a:alpha val="43137"/>
                    </a:srgbClr>
                  </a:outerShdw>
                </a:effectLst>
              </a:rPr>
              <a:t>, Immunization, </a:t>
            </a:r>
            <a:r>
              <a:rPr lang="en-ZA" b="1" dirty="0" smtClean="0">
                <a:solidFill>
                  <a:srgbClr val="FFFF00"/>
                </a:solidFill>
                <a:effectLst>
                  <a:outerShdw blurRad="38100" dist="38100" dir="2700000" algn="tl">
                    <a:srgbClr val="000000">
                      <a:alpha val="43137"/>
                    </a:srgbClr>
                  </a:outerShdw>
                </a:effectLst>
              </a:rPr>
              <a:t>Common </a:t>
            </a:r>
            <a:r>
              <a:rPr lang="en-ZA" b="1" dirty="0">
                <a:solidFill>
                  <a:srgbClr val="FFFF00"/>
                </a:solidFill>
                <a:effectLst>
                  <a:outerShdw blurRad="38100" dist="38100" dir="2700000" algn="tl">
                    <a:srgbClr val="000000">
                      <a:alpha val="43137"/>
                    </a:srgbClr>
                  </a:outerShdw>
                </a:effectLst>
              </a:rPr>
              <a:t>Coding </a:t>
            </a:r>
            <a:r>
              <a:rPr lang="en-ZA" b="1" dirty="0" smtClean="0">
                <a:solidFill>
                  <a:srgbClr val="FFFF00"/>
                </a:solidFill>
                <a:effectLst>
                  <a:outerShdw blurRad="38100" dist="38100" dir="2700000" algn="tl">
                    <a:srgbClr val="000000">
                      <a:alpha val="43137"/>
                    </a:srgbClr>
                  </a:outerShdw>
                </a:effectLst>
              </a:rPr>
              <a:t>Style</a:t>
            </a:r>
            <a:r>
              <a:rPr lang="en-ZA" b="1" dirty="0" smtClean="0">
                <a:solidFill>
                  <a:schemeClr val="bg1"/>
                </a:solidFill>
                <a:effectLst>
                  <a:outerShdw blurRad="38100" dist="38100" dir="2700000" algn="tl">
                    <a:srgbClr val="000000">
                      <a:alpha val="43137"/>
                    </a:srgbClr>
                  </a:outerShdw>
                </a:effectLst>
              </a:rPr>
              <a:t>, A</a:t>
            </a:r>
            <a:r>
              <a:rPr lang="en-ZA" b="1" dirty="0" smtClean="0">
                <a:solidFill>
                  <a:schemeClr val="bg1"/>
                </a:solidFill>
                <a:effectLst>
                  <a:outerShdw blurRad="38100" dist="38100" dir="2700000" algn="tl">
                    <a:srgbClr val="000000">
                      <a:alpha val="43137"/>
                    </a:srgbClr>
                  </a:outerShdw>
                </a:effectLst>
              </a:rPr>
              <a:t>utomated </a:t>
            </a:r>
            <a:r>
              <a:rPr lang="en-ZA" b="1" dirty="0" smtClean="0">
                <a:solidFill>
                  <a:schemeClr val="bg1"/>
                </a:solidFill>
                <a:effectLst>
                  <a:outerShdw blurRad="38100" dist="38100" dir="2700000" algn="tl">
                    <a:srgbClr val="000000">
                      <a:alpha val="43137"/>
                    </a:srgbClr>
                  </a:outerShdw>
                </a:effectLst>
              </a:rPr>
              <a:t>Acceptance </a:t>
            </a:r>
            <a:r>
              <a:rPr lang="en-ZA" b="1" dirty="0" smtClean="0">
                <a:solidFill>
                  <a:schemeClr val="bg1"/>
                </a:solidFill>
                <a:effectLst>
                  <a:outerShdw blurRad="38100" dist="38100" dir="2700000" algn="tl">
                    <a:srgbClr val="000000">
                      <a:alpha val="43137"/>
                    </a:srgbClr>
                  </a:outerShdw>
                </a:effectLst>
              </a:rPr>
              <a:t>Testing, </a:t>
            </a:r>
            <a:r>
              <a:rPr lang="en-ZA" b="1" dirty="0" smtClean="0">
                <a:solidFill>
                  <a:srgbClr val="FFFF00"/>
                </a:solidFill>
                <a:effectLst>
                  <a:outerShdw blurRad="38100" dist="38100" dir="2700000" algn="tl">
                    <a:srgbClr val="000000">
                      <a:alpha val="43137"/>
                    </a:srgbClr>
                  </a:outerShdw>
                </a:effectLst>
              </a:rPr>
              <a:t>Pair Programming, Mob Programming</a:t>
            </a:r>
            <a:r>
              <a:rPr lang="en-ZA" b="1" dirty="0" smtClean="0">
                <a:solidFill>
                  <a:schemeClr val="bg1"/>
                </a:solidFill>
                <a:effectLst>
                  <a:outerShdw blurRad="38100" dist="38100" dir="2700000" algn="tl">
                    <a:srgbClr val="000000">
                      <a:alpha val="43137"/>
                    </a:srgbClr>
                  </a:outerShdw>
                </a:effectLst>
              </a:rPr>
              <a:t>, Code Reviews, Feature Toggles, </a:t>
            </a:r>
            <a:r>
              <a:rPr lang="en-ZA" b="1" dirty="0" smtClean="0">
                <a:solidFill>
                  <a:schemeClr val="bg1"/>
                </a:solidFill>
                <a:effectLst>
                  <a:outerShdw blurRad="38100" dist="38100" dir="2700000" algn="tl">
                    <a:srgbClr val="000000">
                      <a:alpha val="43137"/>
                    </a:srgbClr>
                  </a:outerShdw>
                </a:effectLst>
              </a:rPr>
              <a:t>Simple Design, Continuous Deployment, </a:t>
            </a:r>
            <a:r>
              <a:rPr lang="en-ZA" b="1" dirty="0" smtClean="0">
                <a:solidFill>
                  <a:srgbClr val="FFFF00"/>
                </a:solidFill>
                <a:effectLst>
                  <a:outerShdw blurRad="38100" dist="38100" dir="2700000" algn="tl">
                    <a:srgbClr val="000000">
                      <a:alpha val="43137"/>
                    </a:srgbClr>
                  </a:outerShdw>
                </a:effectLst>
              </a:rPr>
              <a:t>Effective Version Control</a:t>
            </a:r>
            <a:r>
              <a:rPr lang="en-ZA" b="1" dirty="0" smtClean="0">
                <a:solidFill>
                  <a:schemeClr val="bg1"/>
                </a:solidFill>
                <a:effectLst>
                  <a:outerShdw blurRad="38100" dist="38100" dir="2700000" algn="tl">
                    <a:srgbClr val="000000">
                      <a:alpha val="43137"/>
                    </a:srgbClr>
                  </a:outerShdw>
                </a:effectLst>
              </a:rPr>
              <a:t>, Keystoning, Refactoring</a:t>
            </a:r>
            <a:endParaRPr lang="en-ZA"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446958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57999"/>
          </a:xfrm>
        </p:spPr>
        <p:txBody>
          <a:bodyPr>
            <a:normAutofit/>
          </a:bodyPr>
          <a:lstStyle/>
          <a:p>
            <a:r>
              <a:rPr lang="en-ZA" b="1" dirty="0" smtClean="0">
                <a:solidFill>
                  <a:schemeClr val="bg1"/>
                </a:solidFill>
              </a:rPr>
              <a:t>Find your own pattern…</a:t>
            </a:r>
            <a:endParaRPr lang="en-ZA" b="1" dirty="0">
              <a:solidFill>
                <a:schemeClr val="bg1"/>
              </a:solidFill>
            </a:endParaRPr>
          </a:p>
        </p:txBody>
      </p:sp>
    </p:spTree>
    <p:extLst>
      <p:ext uri="{BB962C8B-B14F-4D97-AF65-F5344CB8AC3E}">
        <p14:creationId xmlns:p14="http://schemas.microsoft.com/office/powerpoint/2010/main" val="27078661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036496" cy="6858000"/>
          </a:xfrm>
        </p:spPr>
        <p:txBody>
          <a:bodyPr>
            <a:noAutofit/>
          </a:bodyPr>
          <a:lstStyle/>
          <a:p>
            <a:pPr>
              <a:lnSpc>
                <a:spcPct val="150000"/>
              </a:lnSpc>
            </a:pPr>
            <a:r>
              <a:rPr lang="en-ZA" b="1" dirty="0" smtClean="0">
                <a:solidFill>
                  <a:schemeClr val="bg1"/>
                </a:solidFill>
              </a:rPr>
              <a:t>Create Slack, learn </a:t>
            </a:r>
            <a:r>
              <a:rPr lang="en-ZA" b="1" dirty="0" smtClean="0">
                <a:solidFill>
                  <a:schemeClr val="bg1"/>
                </a:solidFill>
              </a:rPr>
              <a:t>new things</a:t>
            </a:r>
            <a:br>
              <a:rPr lang="en-ZA" b="1" dirty="0" smtClean="0">
                <a:solidFill>
                  <a:schemeClr val="bg1"/>
                </a:solidFill>
              </a:rPr>
            </a:br>
            <a:r>
              <a:rPr lang="en-ZA" b="1" dirty="0" smtClean="0">
                <a:solidFill>
                  <a:schemeClr val="bg1"/>
                </a:solidFill>
              </a:rPr>
              <a:t>Identify bottlenecks and practices</a:t>
            </a:r>
            <a:br>
              <a:rPr lang="en-ZA" b="1" dirty="0" smtClean="0">
                <a:solidFill>
                  <a:schemeClr val="bg1"/>
                </a:solidFill>
              </a:rPr>
            </a:br>
            <a:r>
              <a:rPr lang="en-ZA" b="1" dirty="0" smtClean="0">
                <a:solidFill>
                  <a:schemeClr val="bg1"/>
                </a:solidFill>
              </a:rPr>
              <a:t>Be strategic, soldier the dips</a:t>
            </a:r>
            <a:br>
              <a:rPr lang="en-ZA" b="1" dirty="0" smtClean="0">
                <a:solidFill>
                  <a:schemeClr val="bg1"/>
                </a:solidFill>
              </a:rPr>
            </a:br>
            <a:r>
              <a:rPr lang="en-ZA" b="1" dirty="0" smtClean="0">
                <a:solidFill>
                  <a:schemeClr val="bg1"/>
                </a:solidFill>
              </a:rPr>
              <a:t>Improvement </a:t>
            </a:r>
            <a:r>
              <a:rPr lang="en-ZA" b="1" dirty="0" smtClean="0">
                <a:solidFill>
                  <a:schemeClr val="bg1"/>
                </a:solidFill>
              </a:rPr>
              <a:t>part of daily process</a:t>
            </a:r>
            <a:endParaRPr lang="en-ZA" b="1" dirty="0">
              <a:solidFill>
                <a:schemeClr val="bg1"/>
              </a:solidFill>
            </a:endParaRPr>
          </a:p>
        </p:txBody>
      </p:sp>
    </p:spTree>
    <p:extLst>
      <p:ext uri="{BB962C8B-B14F-4D97-AF65-F5344CB8AC3E}">
        <p14:creationId xmlns:p14="http://schemas.microsoft.com/office/powerpoint/2010/main" val="27919451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ZA"/>
          </a:p>
        </p:txBody>
      </p:sp>
      <p:sp>
        <p:nvSpPr>
          <p:cNvPr id="4" name="Title 3"/>
          <p:cNvSpPr>
            <a:spLocks noGrp="1"/>
          </p:cNvSpPr>
          <p:nvPr>
            <p:ph type="ctrTitle"/>
          </p:nvPr>
        </p:nvSpPr>
        <p:spPr/>
        <p:txBody>
          <a:bodyPr/>
          <a:lstStyle/>
          <a:p>
            <a:endParaRPr lang="en-ZA" dirty="0"/>
          </a:p>
        </p:txBody>
      </p:sp>
      <p:pic>
        <p:nvPicPr>
          <p:cNvPr id="8194" name="Picture 2" descr="D:\GitHub\Talk_NaturalOrderOfProgressionForTechnicalPractices\Talk Images\light-at-the-end-of-the-tunn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6978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2" descr="D:\GitHub\Talk_NaturalOrderOfProgressionForTechnicalPractices\Talk Images\Speed Skateboarder.jpg"/>
          <p:cNvPicPr>
            <a:picLocks noChangeAspect="1" noChangeArrowheads="1"/>
          </p:cNvPicPr>
          <p:nvPr/>
        </p:nvPicPr>
        <p:blipFill rotWithShape="1">
          <a:blip r:embed="rId2">
            <a:extLst>
              <a:ext uri="{28A0092B-C50C-407E-A947-70E740481C1C}">
                <a14:useLocalDpi xmlns:a14="http://schemas.microsoft.com/office/drawing/2010/main" val="0"/>
              </a:ext>
            </a:extLst>
          </a:blip>
          <a:srcRect l="7643" r="-13824"/>
          <a:stretch/>
        </p:blipFill>
        <p:spPr bwMode="auto">
          <a:xfrm>
            <a:off x="0" y="-1179512"/>
            <a:ext cx="1051266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5661248"/>
            <a:ext cx="9144000" cy="1196751"/>
          </a:xfrm>
          <a:solidFill>
            <a:schemeClr val="tx1">
              <a:lumMod val="50000"/>
              <a:lumOff val="50000"/>
              <a:alpha val="91000"/>
            </a:schemeClr>
          </a:solidFill>
        </p:spPr>
        <p:txBody>
          <a:bodyPr>
            <a:normAutofit/>
          </a:bodyPr>
          <a:lstStyle/>
          <a:p>
            <a:r>
              <a:rPr lang="en-ZA" b="1" dirty="0" smtClean="0">
                <a:solidFill>
                  <a:schemeClr val="bg1"/>
                </a:solidFill>
                <a:effectLst>
                  <a:outerShdw blurRad="38100" dist="38100" dir="2700000" algn="tl">
                    <a:srgbClr val="000000">
                      <a:alpha val="43137"/>
                    </a:srgbClr>
                  </a:outerShdw>
                </a:effectLst>
              </a:rPr>
              <a:t>Giving you the confidence to speed up</a:t>
            </a:r>
            <a:endParaRPr lang="en-ZA"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42523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Mark\Desktop\Talk Images\agili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808584"/>
            <a:ext cx="2952750" cy="327660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Mark\Desktop\Talk Images\dailystandup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693" y="3622476"/>
            <a:ext cx="4522786" cy="27588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8196" name="Picture 4" descr="C:\Users\Mark\Desktop\Talk Images\Scrum-Board-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69693" y="423416"/>
            <a:ext cx="4522787" cy="27670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1593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GitHub\Talk_NaturalOrderOfProgressionForTechnicalPractices\Talk Images\Missing-Puzzle-Pieces-600x39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4237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endParaRPr lang="en-ZA"/>
          </a:p>
        </p:txBody>
      </p:sp>
      <p:pic>
        <p:nvPicPr>
          <p:cNvPr id="7171" name="Picture 3" descr="C:\Users\Mark\Desktop\Talk Images\Scru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1923113"/>
            <a:ext cx="4634701" cy="3011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7170" name="Picture 2" descr="C:\Users\Mark\Desktop\Talk Images\Kanban.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32756"/>
            <a:ext cx="4392488"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2397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GitHub\Talk_NaturalOrderOfProgressionForTechnicalPractices\Talk Images\evolu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636912"/>
            <a:ext cx="8871270" cy="413881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0" y="0"/>
            <a:ext cx="9144000" cy="371703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ZA" sz="3600" b="1" dirty="0" smtClean="0">
                <a:effectLst>
                  <a:outerShdw blurRad="38100" dist="38100" dir="2700000" algn="tl">
                    <a:srgbClr val="000000">
                      <a:alpha val="43137"/>
                    </a:srgbClr>
                  </a:outerShdw>
                </a:effectLst>
                <a:latin typeface="+mn-lt"/>
              </a:rPr>
              <a:t>The natural order of agile technical practices</a:t>
            </a:r>
            <a:endParaRPr lang="en-ZA" sz="3600" b="1" dirty="0">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32485996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3665</TotalTime>
  <Words>283</Words>
  <Application>Microsoft Office PowerPoint</Application>
  <PresentationFormat>On-screen Show (4:3)</PresentationFormat>
  <Paragraphs>56</Paragraphs>
  <Slides>59</Slides>
  <Notes>15</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Skateboard</vt:lpstr>
      <vt:lpstr>Skateboard</vt:lpstr>
      <vt:lpstr>Skateboard</vt:lpstr>
      <vt:lpstr>Skateboard</vt:lpstr>
      <vt:lpstr>PowerPoint Presentation</vt:lpstr>
      <vt:lpstr>PowerPoint Presentation</vt:lpstr>
      <vt:lpstr>PowerPoint Presentation</vt:lpstr>
      <vt:lpstr>PowerPoint Presentation</vt:lpstr>
      <vt:lpstr>PowerPoint Presentation</vt:lpstr>
      <vt:lpstr>PowerPoint Presentation</vt:lpstr>
      <vt:lpstr>Test Driven Development, Behaviour Driven Development, Continuous Integration, Immunization, Common Coding Style, Automated Acceptance Testing, Pair Programming, Mob Programming, Code Reviews, Feature Toggles, Simple Design, Continuous Deployment, Effective Version Control, Keystoning, Refactoring</vt:lpstr>
      <vt:lpstr>PowerPoint Presentation</vt:lpstr>
      <vt:lpstr>Engineering Practices and Team Structures are joined at the hip.</vt:lpstr>
      <vt:lpstr>PowerPoint Presentation</vt:lpstr>
      <vt:lpstr>Prefer small regular intervals over large infrequent blocks</vt:lpstr>
      <vt:lpstr>Encourage learning new things regularly.</vt:lpstr>
      <vt:lpstr>PowerPoint Presentation</vt:lpstr>
      <vt:lpstr>PowerPoint Presentation</vt:lpstr>
      <vt:lpstr>PowerPoint Presentation</vt:lpstr>
      <vt:lpstr>As a team:  Identify the bottlenecks Identify practices that can help Pick an appropriate practice Learn and apply it</vt:lpstr>
      <vt:lpstr>PowerPoint Presentation</vt:lpstr>
      <vt:lpstr>Effective use of Version Control</vt:lpstr>
      <vt:lpstr>It’s not just a backup tool! It’s a really powerful integration tool</vt:lpstr>
      <vt:lpstr>PowerPoint Presentation</vt:lpstr>
      <vt:lpstr>PowerPoint Presentation</vt:lpstr>
      <vt:lpstr>Do small little bits of work and merge or integrate frequently</vt:lpstr>
      <vt:lpstr>Automate and Democratize the Build</vt:lpstr>
      <vt:lpstr>PowerPoint Presentation</vt:lpstr>
      <vt:lpstr>PowerPoint Presentation</vt:lpstr>
      <vt:lpstr>PowerPoint Presentation</vt:lpstr>
      <vt:lpstr>PowerPoint Presentation</vt:lpstr>
      <vt:lpstr>PowerPoint Presentation</vt:lpstr>
      <vt:lpstr>PowerPoint Presentation</vt:lpstr>
      <vt:lpstr>Make the Continuous Integration Server Visible</vt:lpstr>
      <vt:lpstr>PowerPoint Presentation</vt:lpstr>
      <vt:lpstr>PowerPoint Presentation</vt:lpstr>
      <vt:lpstr>PowerPoint Presentation</vt:lpstr>
      <vt:lpstr>Code belongs to the project,  not the individual</vt:lpstr>
      <vt:lpstr>Common Team  Code Style</vt:lpstr>
      <vt:lpstr>PowerPoint Presentation</vt:lpstr>
      <vt:lpstr>Collaborative  Coding</vt:lpstr>
      <vt:lpstr>PowerPoint Presentation</vt:lpstr>
      <vt:lpstr>What ???   Two or more people working  together on one problem?</vt:lpstr>
      <vt:lpstr>Programming is not about typing, it’s about problem solving</vt:lpstr>
      <vt:lpstr>Test Driven  Development</vt:lpstr>
      <vt:lpstr>PowerPoint Presentation</vt:lpstr>
      <vt:lpstr>PowerPoint Presentation</vt:lpstr>
      <vt:lpstr>Helps create a simple design, inspires confidence</vt:lpstr>
      <vt:lpstr>PowerPoint Presentation</vt:lpstr>
      <vt:lpstr>PowerPoint Presentation</vt:lpstr>
      <vt:lpstr>PowerPoint Presentation</vt:lpstr>
      <vt:lpstr>PowerPoint Presentation</vt:lpstr>
      <vt:lpstr>Time and Exposure</vt:lpstr>
      <vt:lpstr>PowerPoint Presentation</vt:lpstr>
      <vt:lpstr>Test Driven Development, Behaviour Driven Development, Continuous Integration, Immunization, Common Coding Style, Automated Acceptance Testing, Pair Programming, Mob Programming, Code Reviews, Feature Toggles, Simple Design, Continuous Deployment, Effective Version Control, Keystoning, Refactoring</vt:lpstr>
      <vt:lpstr>Find your own pattern…</vt:lpstr>
      <vt:lpstr>Create Slack, learn new things Identify bottlenecks and practices Be strategic, soldier the dips Improvement part of daily process</vt:lpstr>
      <vt:lpstr>PowerPoint Presentation</vt:lpstr>
      <vt:lpstr>Giving you the confidence to speed up</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Skateboard</dc:title>
  <dc:creator>Mark Pearl</dc:creator>
  <cp:lastModifiedBy>Mark Pearl</cp:lastModifiedBy>
  <cp:revision>49</cp:revision>
  <dcterms:created xsi:type="dcterms:W3CDTF">2015-08-18T10:05:48Z</dcterms:created>
  <dcterms:modified xsi:type="dcterms:W3CDTF">2015-08-23T16:25:20Z</dcterms:modified>
</cp:coreProperties>
</file>